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62" r:id="rId6"/>
    <p:sldId id="261" r:id="rId7"/>
    <p:sldId id="260"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05.10.2018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05.10.2018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05.10.2018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05.10.2018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05.10.2018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05.10.2018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05.10.2018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05.10.2018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05.10.2018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05.10.2018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05.10.2018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05.10.2018</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mdou9-bogotol.ucoz.ru/index/innovacionnaja_dejatelnost/0-14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mdou9-bogotol.ucoz.ru/index/innovacionnaja_dejatelnost/0-14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kniga-pocheta.r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63688" y="5733256"/>
            <a:ext cx="5637010" cy="392679"/>
          </a:xfrm>
        </p:spPr>
        <p:txBody>
          <a:bodyPr>
            <a:normAutofit fontScale="92500" lnSpcReduction="10000"/>
          </a:bodyPr>
          <a:lstStyle/>
          <a:p>
            <a:pPr algn="ctr"/>
            <a:r>
              <a:rPr lang="ru-RU" dirty="0" smtClean="0"/>
              <a:t>г. Боготол</a:t>
            </a:r>
            <a:endParaRPr lang="ru-RU" dirty="0"/>
          </a:p>
        </p:txBody>
      </p:sp>
      <p:sp>
        <p:nvSpPr>
          <p:cNvPr id="2" name="Заголовок 1"/>
          <p:cNvSpPr>
            <a:spLocks noGrp="1"/>
          </p:cNvSpPr>
          <p:nvPr>
            <p:ph type="ctrTitle"/>
          </p:nvPr>
        </p:nvSpPr>
        <p:spPr>
          <a:xfrm>
            <a:off x="1043608" y="1700808"/>
            <a:ext cx="7175351" cy="2952328"/>
          </a:xfrm>
        </p:spPr>
        <p:txBody>
          <a:bodyPr/>
          <a:lstStyle/>
          <a:p>
            <a:pPr marL="182880" indent="0" algn="ctr">
              <a:buNone/>
            </a:pPr>
            <a:r>
              <a:rPr lang="ru-RU" sz="2800" dirty="0" smtClean="0">
                <a:solidFill>
                  <a:srgbClr val="00B050"/>
                </a:solidFill>
              </a:rPr>
              <a:t>Результаты подготовительного этапа по проекту «Развивающая предметно-пространственная среда детского сада как условие развития инициативности дошкольников в ходе реализации ФГОС ДО»</a:t>
            </a:r>
            <a:endParaRPr lang="ru-RU" sz="2800" dirty="0">
              <a:solidFill>
                <a:srgbClr val="00B050"/>
              </a:solidFill>
            </a:endParaRPr>
          </a:p>
        </p:txBody>
      </p:sp>
      <p:sp>
        <p:nvSpPr>
          <p:cNvPr id="7" name="Подзаголовок 2"/>
          <p:cNvSpPr txBox="1">
            <a:spLocks/>
          </p:cNvSpPr>
          <p:nvPr/>
        </p:nvSpPr>
        <p:spPr>
          <a:xfrm>
            <a:off x="899592" y="548681"/>
            <a:ext cx="7776864" cy="576064"/>
          </a:xfrm>
          <a:prstGeom prst="rect">
            <a:avLst/>
          </a:prstGeom>
        </p:spPr>
        <p:txBody>
          <a:bodyPr vert="horz" lIns="91440" tIns="45720" rIns="91440" bIns="45720" rtlCol="0">
            <a:normAutofit fontScale="85000" lnSpcReduction="20000"/>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ctr"/>
            <a:r>
              <a:rPr lang="ru-RU" dirty="0" smtClean="0"/>
              <a:t>Муниципальное бюджетное дошкольное образовательное учреждение «Детский сад комбинированного вида № 9»</a:t>
            </a:r>
            <a:endParaRPr lang="ru-RU" dirty="0"/>
          </a:p>
        </p:txBody>
      </p:sp>
    </p:spTree>
    <p:extLst>
      <p:ext uri="{BB962C8B-B14F-4D97-AF65-F5344CB8AC3E}">
        <p14:creationId xmlns:p14="http://schemas.microsoft.com/office/powerpoint/2010/main" val="351743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76672"/>
            <a:ext cx="8136904" cy="432048"/>
          </a:xfrm>
        </p:spPr>
        <p:txBody>
          <a:bodyPr/>
          <a:lstStyle/>
          <a:p>
            <a:pPr marL="0" indent="0" algn="ctr">
              <a:buNone/>
            </a:pPr>
            <a:r>
              <a:rPr lang="ru-RU" sz="2600" dirty="0" smtClean="0">
                <a:solidFill>
                  <a:srgbClr val="00B050"/>
                </a:solidFill>
              </a:rPr>
              <a:t>Описание содержания проделанной работы</a:t>
            </a:r>
            <a:endParaRPr lang="ru-RU" sz="2600" dirty="0">
              <a:solidFill>
                <a:srgbClr val="00B050"/>
              </a:solidFill>
            </a:endParaRPr>
          </a:p>
        </p:txBody>
      </p:sp>
      <p:sp>
        <p:nvSpPr>
          <p:cNvPr id="3" name="Объект 2"/>
          <p:cNvSpPr>
            <a:spLocks noGrp="1"/>
          </p:cNvSpPr>
          <p:nvPr>
            <p:ph sz="quarter" idx="13"/>
          </p:nvPr>
        </p:nvSpPr>
        <p:spPr>
          <a:xfrm>
            <a:off x="899592" y="1412776"/>
            <a:ext cx="7488832" cy="4320480"/>
          </a:xfrm>
        </p:spPr>
        <p:txBody>
          <a:bodyPr>
            <a:normAutofit/>
          </a:bodyPr>
          <a:lstStyle/>
          <a:p>
            <a:pPr marL="45720" indent="0" algn="just">
              <a:lnSpc>
                <a:spcPct val="115000"/>
              </a:lnSpc>
              <a:spcBef>
                <a:spcPts val="0"/>
              </a:spcBef>
              <a:spcAft>
                <a:spcPts val="0"/>
              </a:spcAft>
              <a:buNone/>
            </a:pPr>
            <a:r>
              <a:rPr lang="ru-RU" sz="1800" dirty="0" smtClean="0">
                <a:latin typeface="Times New Roman"/>
                <a:ea typeface="Calibri"/>
                <a:cs typeface="Times New Roman"/>
              </a:rPr>
              <a:t>В связи с внедрением Проекта</a:t>
            </a:r>
          </a:p>
          <a:p>
            <a:pPr marL="45720" indent="0" algn="just">
              <a:lnSpc>
                <a:spcPct val="115000"/>
              </a:lnSpc>
              <a:spcBef>
                <a:spcPts val="0"/>
              </a:spcBef>
              <a:spcAft>
                <a:spcPts val="0"/>
              </a:spcAft>
              <a:buNone/>
            </a:pPr>
            <a:r>
              <a:rPr lang="ru-RU" sz="1800" dirty="0" smtClean="0">
                <a:latin typeface="Times New Roman"/>
                <a:ea typeface="Calibri"/>
                <a:cs typeface="Times New Roman"/>
              </a:rPr>
              <a:t> (подготовительно-организационный этап: февраль 2018 – август 2018): </a:t>
            </a:r>
          </a:p>
          <a:p>
            <a:pPr marL="45720" indent="0" algn="just">
              <a:lnSpc>
                <a:spcPct val="115000"/>
              </a:lnSpc>
              <a:spcBef>
                <a:spcPts val="0"/>
              </a:spcBef>
              <a:spcAft>
                <a:spcPts val="0"/>
              </a:spcAft>
              <a:buNone/>
            </a:pPr>
            <a:endParaRPr lang="ru-RU" sz="1800" dirty="0" smtClean="0">
              <a:latin typeface="Times New Roman"/>
              <a:ea typeface="Calibri"/>
              <a:cs typeface="Times New Roman"/>
            </a:endParaRPr>
          </a:p>
          <a:p>
            <a:pPr marL="45720" indent="0" algn="just">
              <a:lnSpc>
                <a:spcPct val="115000"/>
              </a:lnSpc>
              <a:spcBef>
                <a:spcPts val="0"/>
              </a:spcBef>
              <a:spcAft>
                <a:spcPts val="0"/>
              </a:spcAft>
              <a:buNone/>
            </a:pPr>
            <a:r>
              <a:rPr lang="ru-RU" sz="1800" dirty="0" smtClean="0">
                <a:latin typeface="Times New Roman"/>
                <a:ea typeface="Calibri"/>
                <a:cs typeface="Times New Roman"/>
              </a:rPr>
              <a:t>1. </a:t>
            </a:r>
            <a:r>
              <a:rPr lang="ru-RU" sz="1800" dirty="0" smtClean="0">
                <a:latin typeface="Times New Roman"/>
                <a:ea typeface="Calibri"/>
              </a:rPr>
              <a:t>Организована </a:t>
            </a:r>
            <a:r>
              <a:rPr lang="ru-RU" sz="1800" dirty="0">
                <a:latin typeface="Times New Roman"/>
                <a:ea typeface="Calibri"/>
              </a:rPr>
              <a:t>в учреждении </a:t>
            </a:r>
            <a:r>
              <a:rPr lang="ru-RU" sz="1800" dirty="0" smtClean="0">
                <a:latin typeface="Times New Roman"/>
                <a:ea typeface="Calibri"/>
              </a:rPr>
              <a:t>система </a:t>
            </a:r>
            <a:r>
              <a:rPr lang="ru-RU" sz="1800" dirty="0">
                <a:latin typeface="Times New Roman"/>
                <a:ea typeface="Calibri"/>
              </a:rPr>
              <a:t>повышения квалификации педагогических кадров для работы по теме инновационной </a:t>
            </a:r>
            <a:r>
              <a:rPr lang="ru-RU" sz="1800" dirty="0" smtClean="0">
                <a:latin typeface="Times New Roman"/>
                <a:ea typeface="Calibri"/>
              </a:rPr>
              <a:t>площадки.</a:t>
            </a:r>
          </a:p>
          <a:p>
            <a:pPr marL="45720" indent="0" algn="just">
              <a:lnSpc>
                <a:spcPct val="115000"/>
              </a:lnSpc>
              <a:spcBef>
                <a:spcPts val="0"/>
              </a:spcBef>
              <a:spcAft>
                <a:spcPts val="0"/>
              </a:spcAft>
              <a:buNone/>
            </a:pPr>
            <a:endParaRPr lang="ru-RU" sz="1800" dirty="0" smtClean="0">
              <a:latin typeface="Times New Roman"/>
              <a:ea typeface="Calibri"/>
            </a:endParaRPr>
          </a:p>
          <a:p>
            <a:pPr marL="45720" lvl="0" indent="0" algn="just">
              <a:lnSpc>
                <a:spcPct val="115000"/>
              </a:lnSpc>
              <a:spcAft>
                <a:spcPts val="1000"/>
              </a:spcAft>
              <a:buClr>
                <a:srgbClr val="F14124">
                  <a:lumMod val="75000"/>
                </a:srgbClr>
              </a:buClr>
              <a:buNone/>
            </a:pPr>
            <a:r>
              <a:rPr lang="ru-RU" sz="1800" dirty="0" smtClean="0">
                <a:latin typeface="Times New Roman"/>
                <a:ea typeface="Calibri"/>
                <a:cs typeface="Times New Roman"/>
              </a:rPr>
              <a:t>2. </a:t>
            </a:r>
            <a:r>
              <a:rPr lang="ru-RU" sz="1800" dirty="0" smtClean="0">
                <a:solidFill>
                  <a:prstClr val="black">
                    <a:lumMod val="75000"/>
                    <a:lumOff val="25000"/>
                  </a:prstClr>
                </a:solidFill>
                <a:latin typeface="Times New Roman"/>
                <a:ea typeface="Calibri"/>
              </a:rPr>
              <a:t>Организована </a:t>
            </a:r>
            <a:r>
              <a:rPr lang="ru-RU" sz="1800" dirty="0">
                <a:solidFill>
                  <a:prstClr val="black">
                    <a:lumMod val="75000"/>
                    <a:lumOff val="25000"/>
                  </a:prstClr>
                </a:solidFill>
                <a:latin typeface="Times New Roman"/>
                <a:ea typeface="Calibri"/>
              </a:rPr>
              <a:t>командная работа участников образовательного процесса </a:t>
            </a:r>
            <a:r>
              <a:rPr lang="ru-RU" sz="1800" dirty="0" smtClean="0">
                <a:solidFill>
                  <a:prstClr val="black">
                    <a:lumMod val="75000"/>
                    <a:lumOff val="25000"/>
                  </a:prstClr>
                </a:solidFill>
                <a:latin typeface="Times New Roman"/>
                <a:ea typeface="Calibri"/>
              </a:rPr>
              <a:t>                  с </a:t>
            </a:r>
            <a:r>
              <a:rPr lang="ru-RU" sz="1800" dirty="0">
                <a:solidFill>
                  <a:prstClr val="black">
                    <a:lumMod val="75000"/>
                    <a:lumOff val="25000"/>
                  </a:prstClr>
                </a:solidFill>
                <a:latin typeface="Times New Roman"/>
                <a:ea typeface="Calibri"/>
              </a:rPr>
              <a:t>объединением и координацией усилий всех исполнителей, вовлеченных </a:t>
            </a:r>
            <a:r>
              <a:rPr lang="ru-RU" sz="1800" dirty="0" smtClean="0">
                <a:solidFill>
                  <a:prstClr val="black">
                    <a:lumMod val="75000"/>
                    <a:lumOff val="25000"/>
                  </a:prstClr>
                </a:solidFill>
                <a:latin typeface="Times New Roman"/>
                <a:ea typeface="Calibri"/>
              </a:rPr>
              <a:t>                               в </a:t>
            </a:r>
            <a:r>
              <a:rPr lang="ru-RU" sz="1800" dirty="0">
                <a:solidFill>
                  <a:prstClr val="black">
                    <a:lumMod val="75000"/>
                    <a:lumOff val="25000"/>
                  </a:prstClr>
                </a:solidFill>
                <a:latin typeface="Times New Roman"/>
                <a:ea typeface="Calibri"/>
              </a:rPr>
              <a:t>проект. </a:t>
            </a:r>
            <a:endParaRPr lang="ru-RU" sz="1800" dirty="0">
              <a:solidFill>
                <a:prstClr val="black">
                  <a:lumMod val="75000"/>
                  <a:lumOff val="25000"/>
                </a:prstClr>
              </a:solidFill>
              <a:latin typeface="Times New Roman"/>
              <a:ea typeface="Calibri"/>
              <a:cs typeface="Times New Roman"/>
            </a:endParaRPr>
          </a:p>
          <a:p>
            <a:pPr marL="45720" indent="0" algn="just">
              <a:lnSpc>
                <a:spcPct val="115000"/>
              </a:lnSpc>
              <a:spcBef>
                <a:spcPts val="0"/>
              </a:spcBef>
              <a:spcAft>
                <a:spcPts val="0"/>
              </a:spcAft>
              <a:buNone/>
            </a:pPr>
            <a:endParaRPr lang="ru-RU" sz="1800" dirty="0">
              <a:latin typeface="Times New Roman"/>
              <a:ea typeface="Calibri"/>
              <a:cs typeface="Times New Roman"/>
            </a:endParaRPr>
          </a:p>
          <a:p>
            <a:pPr marL="45720" lvl="0" indent="0" algn="just">
              <a:lnSpc>
                <a:spcPct val="115000"/>
              </a:lnSpc>
              <a:spcBef>
                <a:spcPts val="0"/>
              </a:spcBef>
              <a:spcAft>
                <a:spcPts val="0"/>
              </a:spcAft>
              <a:buClr>
                <a:srgbClr val="F14124">
                  <a:lumMod val="75000"/>
                </a:srgbClr>
              </a:buClr>
              <a:buNone/>
            </a:pPr>
            <a:r>
              <a:rPr lang="ru-RU" sz="1800" dirty="0" smtClean="0">
                <a:solidFill>
                  <a:prstClr val="black">
                    <a:lumMod val="75000"/>
                    <a:lumOff val="25000"/>
                  </a:prstClr>
                </a:solidFill>
                <a:latin typeface="Times New Roman"/>
                <a:ea typeface="Calibri"/>
                <a:cs typeface="Times New Roman"/>
              </a:rPr>
              <a:t>Подробная информация </a:t>
            </a:r>
            <a:r>
              <a:rPr lang="ru-RU" sz="1800" dirty="0" smtClean="0">
                <a:solidFill>
                  <a:prstClr val="black">
                    <a:lumMod val="75000"/>
                    <a:lumOff val="25000"/>
                  </a:prstClr>
                </a:solidFill>
                <a:latin typeface="Times New Roman" panose="02020603050405020304" pitchFamily="18" charset="0"/>
                <a:ea typeface="Calibri"/>
                <a:cs typeface="Times New Roman" panose="02020603050405020304" pitchFamily="18" charset="0"/>
              </a:rPr>
              <a:t>на </a:t>
            </a:r>
            <a:r>
              <a:rPr lang="ru-RU" sz="1800" dirty="0">
                <a:solidFill>
                  <a:prstClr val="black">
                    <a:lumMod val="75000"/>
                    <a:lumOff val="25000"/>
                  </a:prstClr>
                </a:solidFill>
                <a:latin typeface="Times New Roman" panose="02020603050405020304" pitchFamily="18" charset="0"/>
                <a:ea typeface="Calibri"/>
                <a:cs typeface="Times New Roman" panose="02020603050405020304" pitchFamily="18" charset="0"/>
              </a:rPr>
              <a:t>сайте </a:t>
            </a:r>
            <a:endParaRPr lang="ru-RU" sz="1800" dirty="0" smtClean="0">
              <a:solidFill>
                <a:prstClr val="black">
                  <a:lumMod val="75000"/>
                  <a:lumOff val="25000"/>
                </a:prstClr>
              </a:solidFill>
              <a:latin typeface="Times New Roman" panose="02020603050405020304" pitchFamily="18" charset="0"/>
              <a:ea typeface="Calibri"/>
              <a:cs typeface="Times New Roman" panose="02020603050405020304" pitchFamily="18" charset="0"/>
            </a:endParaRPr>
          </a:p>
          <a:p>
            <a:pPr marL="45720" lvl="0" indent="0" algn="just">
              <a:lnSpc>
                <a:spcPct val="115000"/>
              </a:lnSpc>
              <a:spcBef>
                <a:spcPts val="0"/>
              </a:spcBef>
              <a:spcAft>
                <a:spcPts val="0"/>
              </a:spcAft>
              <a:buClr>
                <a:srgbClr val="F14124">
                  <a:lumMod val="75000"/>
                </a:srgbClr>
              </a:buClr>
              <a:buNone/>
            </a:pPr>
            <a:r>
              <a:rPr lang="ru-RU" sz="1800" u="sng" dirty="0" smtClean="0">
                <a:solidFill>
                  <a:srgbClr val="0000FF"/>
                </a:solidFill>
                <a:latin typeface="Times New Roman"/>
                <a:ea typeface="Calibri"/>
                <a:cs typeface="Times New Roman"/>
                <a:hlinkClick r:id="rId2"/>
              </a:rPr>
              <a:t>http</a:t>
            </a:r>
            <a:r>
              <a:rPr lang="ru-RU" sz="1800" u="sng" dirty="0">
                <a:solidFill>
                  <a:srgbClr val="0000FF"/>
                </a:solidFill>
                <a:latin typeface="Times New Roman"/>
                <a:ea typeface="Calibri"/>
                <a:cs typeface="Times New Roman"/>
                <a:hlinkClick r:id="rId2"/>
              </a:rPr>
              <a:t>://mdou9-bogotol.ucoz.ru/index/innovacionnaja_dejatelnost/0-149</a:t>
            </a:r>
            <a:r>
              <a:rPr lang="ru-RU" sz="1800" dirty="0">
                <a:solidFill>
                  <a:prstClr val="black">
                    <a:lumMod val="75000"/>
                    <a:lumOff val="25000"/>
                  </a:prstClr>
                </a:solidFill>
                <a:latin typeface="Times New Roman"/>
                <a:ea typeface="Calibri"/>
                <a:cs typeface="Times New Roman"/>
              </a:rPr>
              <a:t> </a:t>
            </a:r>
            <a:endParaRPr lang="ru-RU" sz="1800" dirty="0">
              <a:solidFill>
                <a:prstClr val="black">
                  <a:lumMod val="75000"/>
                  <a:lumOff val="25000"/>
                </a:prstClr>
              </a:solidFill>
              <a:latin typeface="Calibri"/>
              <a:ea typeface="Calibri"/>
              <a:cs typeface="Times New Roman"/>
            </a:endParaRPr>
          </a:p>
          <a:p>
            <a:pPr marL="45720" indent="0">
              <a:buNone/>
            </a:pPr>
            <a:endParaRPr lang="ru-RU" sz="1400" dirty="0">
              <a:latin typeface="Calibri"/>
              <a:ea typeface="Calibri"/>
              <a:cs typeface="Times New Roman"/>
            </a:endParaRPr>
          </a:p>
          <a:p>
            <a:pPr marL="45720" indent="0">
              <a:buNone/>
            </a:pPr>
            <a:endParaRPr lang="ru-RU" sz="1800" dirty="0"/>
          </a:p>
        </p:txBody>
      </p:sp>
    </p:spTree>
    <p:extLst>
      <p:ext uri="{BB962C8B-B14F-4D97-AF65-F5344CB8AC3E}">
        <p14:creationId xmlns:p14="http://schemas.microsoft.com/office/powerpoint/2010/main" val="762566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88640"/>
            <a:ext cx="7704856" cy="504056"/>
          </a:xfrm>
        </p:spPr>
        <p:txBody>
          <a:bodyPr/>
          <a:lstStyle/>
          <a:p>
            <a:pPr marL="0" indent="0" algn="ctr">
              <a:buNone/>
            </a:pPr>
            <a:r>
              <a:rPr lang="ru-RU" sz="2600" dirty="0" smtClean="0">
                <a:solidFill>
                  <a:srgbClr val="00B050"/>
                </a:solidFill>
              </a:rPr>
              <a:t>Основные результаты за отчетный период</a:t>
            </a:r>
            <a:endParaRPr lang="ru-RU" sz="2600" dirty="0">
              <a:solidFill>
                <a:srgbClr val="00B050"/>
              </a:solidFill>
            </a:endParaRPr>
          </a:p>
        </p:txBody>
      </p:sp>
      <p:sp>
        <p:nvSpPr>
          <p:cNvPr id="3" name="Объект 2"/>
          <p:cNvSpPr>
            <a:spLocks noGrp="1"/>
          </p:cNvSpPr>
          <p:nvPr>
            <p:ph sz="quarter" idx="13"/>
          </p:nvPr>
        </p:nvSpPr>
        <p:spPr>
          <a:xfrm>
            <a:off x="323528" y="836712"/>
            <a:ext cx="8424936" cy="5760640"/>
          </a:xfrm>
        </p:spPr>
        <p:txBody>
          <a:bodyPr>
            <a:normAutofit fontScale="77500" lnSpcReduction="20000"/>
          </a:bodyPr>
          <a:lstStyle/>
          <a:p>
            <a:pPr lvl="0" algn="just">
              <a:lnSpc>
                <a:spcPct val="115000"/>
              </a:lnSpc>
              <a:spcAft>
                <a:spcPts val="1000"/>
              </a:spcAft>
              <a:buClr>
                <a:srgbClr val="F14124">
                  <a:lumMod val="75000"/>
                </a:srgbClr>
              </a:buClr>
            </a:pPr>
            <a:r>
              <a:rPr lang="ru-RU" dirty="0">
                <a:solidFill>
                  <a:prstClr val="black">
                    <a:lumMod val="75000"/>
                    <a:lumOff val="25000"/>
                  </a:prstClr>
                </a:solidFill>
                <a:latin typeface="Times New Roman"/>
                <a:ea typeface="Calibri"/>
                <a:cs typeface="Times New Roman"/>
              </a:rPr>
              <a:t>П</a:t>
            </a:r>
            <a:r>
              <a:rPr lang="ru-RU" dirty="0" smtClean="0">
                <a:solidFill>
                  <a:prstClr val="black">
                    <a:lumMod val="75000"/>
                    <a:lumOff val="25000"/>
                  </a:prstClr>
                </a:solidFill>
                <a:latin typeface="Times New Roman"/>
                <a:ea typeface="Calibri"/>
                <a:cs typeface="Times New Roman"/>
              </a:rPr>
              <a:t>роведен </a:t>
            </a:r>
            <a:r>
              <a:rPr lang="ru-RU" dirty="0">
                <a:solidFill>
                  <a:prstClr val="black">
                    <a:lumMod val="75000"/>
                    <a:lumOff val="25000"/>
                  </a:prstClr>
                </a:solidFill>
                <a:latin typeface="Times New Roman"/>
                <a:ea typeface="Calibri"/>
                <a:cs typeface="Times New Roman"/>
              </a:rPr>
              <a:t>анализ состояния деятельности ДОУ (имеющиеся и потенциальные кадровые, технологические, материальные ресурсы). </a:t>
            </a:r>
            <a:r>
              <a:rPr lang="ru-RU" dirty="0" smtClean="0">
                <a:solidFill>
                  <a:prstClr val="black">
                    <a:lumMod val="75000"/>
                    <a:lumOff val="25000"/>
                  </a:prstClr>
                </a:solidFill>
                <a:latin typeface="Times New Roman"/>
                <a:ea typeface="Calibri"/>
                <a:cs typeface="Times New Roman"/>
              </a:rPr>
              <a:t>                                                                           (</a:t>
            </a:r>
            <a:r>
              <a:rPr lang="ru-RU" dirty="0">
                <a:solidFill>
                  <a:prstClr val="black">
                    <a:lumMod val="75000"/>
                    <a:lumOff val="25000"/>
                  </a:prstClr>
                </a:solidFill>
                <a:latin typeface="Times New Roman"/>
                <a:ea typeface="Calibri"/>
                <a:cs typeface="Times New Roman"/>
              </a:rPr>
              <a:t>Аналитическая справка «Анализ состояния деятельности МБДОУ № 9»).</a:t>
            </a:r>
            <a:endParaRPr lang="ru-RU" dirty="0">
              <a:solidFill>
                <a:prstClr val="black">
                  <a:lumMod val="75000"/>
                  <a:lumOff val="25000"/>
                </a:prstClr>
              </a:solidFill>
              <a:latin typeface="Calibri"/>
              <a:ea typeface="Calibri"/>
              <a:cs typeface="Times New Roman"/>
            </a:endParaRPr>
          </a:p>
          <a:p>
            <a:pPr lvl="0" algn="just">
              <a:lnSpc>
                <a:spcPct val="115000"/>
              </a:lnSpc>
              <a:spcAft>
                <a:spcPts val="1000"/>
              </a:spcAft>
              <a:buClr>
                <a:srgbClr val="F14124">
                  <a:lumMod val="75000"/>
                </a:srgbClr>
              </a:buClr>
            </a:pPr>
            <a:r>
              <a:rPr lang="ru-RU" dirty="0">
                <a:solidFill>
                  <a:prstClr val="black">
                    <a:lumMod val="75000"/>
                    <a:lumOff val="25000"/>
                  </a:prstClr>
                </a:solidFill>
                <a:latin typeface="Times New Roman"/>
                <a:ea typeface="Calibri"/>
              </a:rPr>
              <a:t>Организована в учреждении система повышения квалификации педагогических кадров по теме инновационной площадки. </a:t>
            </a:r>
            <a:r>
              <a:rPr lang="ru-RU" dirty="0">
                <a:solidFill>
                  <a:prstClr val="black">
                    <a:lumMod val="75000"/>
                    <a:lumOff val="25000"/>
                  </a:prstClr>
                </a:solidFill>
                <a:latin typeface="Times New Roman"/>
                <a:ea typeface="Calibri"/>
                <a:cs typeface="Times New Roman"/>
              </a:rPr>
              <a:t>(График повышения квалификации педагогических кадров по теме инновационной площадки). </a:t>
            </a:r>
            <a:endParaRPr lang="ru-RU" dirty="0" smtClean="0">
              <a:solidFill>
                <a:prstClr val="black">
                  <a:lumMod val="75000"/>
                  <a:lumOff val="25000"/>
                </a:prstClr>
              </a:solidFill>
              <a:latin typeface="Times New Roman"/>
              <a:ea typeface="Calibri"/>
              <a:cs typeface="Times New Roman"/>
            </a:endParaRPr>
          </a:p>
          <a:p>
            <a:pPr lvl="0" algn="just">
              <a:lnSpc>
                <a:spcPct val="115000"/>
              </a:lnSpc>
              <a:spcAft>
                <a:spcPts val="1000"/>
              </a:spcAft>
              <a:buClr>
                <a:srgbClr val="F14124">
                  <a:lumMod val="75000"/>
                </a:srgbClr>
              </a:buClr>
            </a:pPr>
            <a:r>
              <a:rPr lang="ru-RU" dirty="0">
                <a:solidFill>
                  <a:prstClr val="black">
                    <a:lumMod val="75000"/>
                    <a:lumOff val="25000"/>
                  </a:prstClr>
                </a:solidFill>
                <a:latin typeface="Times New Roman"/>
                <a:ea typeface="Calibri"/>
                <a:cs typeface="Times New Roman"/>
              </a:rPr>
              <a:t>Создана рабочая группа по разработке и реализации Проекта. (</a:t>
            </a:r>
            <a:r>
              <a:rPr lang="ru-RU" dirty="0">
                <a:solidFill>
                  <a:prstClr val="black">
                    <a:lumMod val="75000"/>
                    <a:lumOff val="25000"/>
                  </a:prstClr>
                </a:solidFill>
                <a:latin typeface="Times New Roman"/>
                <a:ea typeface="Calibri"/>
              </a:rPr>
              <a:t>Представление состава рабочей группы на странице сайта. Приказ о создании рабочей группы по разработке и реализации Проекта).</a:t>
            </a:r>
            <a:r>
              <a:rPr lang="ru-RU" dirty="0">
                <a:solidFill>
                  <a:prstClr val="black">
                    <a:lumMod val="75000"/>
                    <a:lumOff val="25000"/>
                  </a:prstClr>
                </a:solidFill>
                <a:latin typeface="Times New Roman"/>
                <a:ea typeface="Calibri"/>
                <a:cs typeface="Times New Roman"/>
              </a:rPr>
              <a:t> </a:t>
            </a:r>
            <a:endParaRPr lang="ru-RU" dirty="0">
              <a:solidFill>
                <a:prstClr val="black">
                  <a:lumMod val="75000"/>
                  <a:lumOff val="25000"/>
                </a:prstClr>
              </a:solidFill>
              <a:latin typeface="Calibri"/>
              <a:ea typeface="Calibri"/>
              <a:cs typeface="Times New Roman"/>
            </a:endParaRPr>
          </a:p>
          <a:p>
            <a:pPr lvl="0" algn="just">
              <a:lnSpc>
                <a:spcPct val="115000"/>
              </a:lnSpc>
              <a:spcAft>
                <a:spcPts val="1000"/>
              </a:spcAft>
              <a:buClr>
                <a:srgbClr val="F14124">
                  <a:lumMod val="75000"/>
                </a:srgbClr>
              </a:buClr>
            </a:pPr>
            <a:r>
              <a:rPr lang="ru-RU" dirty="0">
                <a:solidFill>
                  <a:prstClr val="black">
                    <a:lumMod val="75000"/>
                    <a:lumOff val="25000"/>
                  </a:prstClr>
                </a:solidFill>
                <a:latin typeface="Times New Roman"/>
                <a:ea typeface="Calibri"/>
                <a:cs typeface="Times New Roman"/>
              </a:rPr>
              <a:t>Создана информационно-методическая база Проекта. </a:t>
            </a:r>
            <a:r>
              <a:rPr lang="ru-RU" dirty="0" smtClean="0">
                <a:solidFill>
                  <a:prstClr val="black">
                    <a:lumMod val="75000"/>
                    <a:lumOff val="25000"/>
                  </a:prstClr>
                </a:solidFill>
                <a:latin typeface="Times New Roman"/>
                <a:ea typeface="Calibri"/>
                <a:cs typeface="Times New Roman"/>
              </a:rPr>
              <a:t>(</a:t>
            </a:r>
            <a:r>
              <a:rPr lang="ru-RU" dirty="0">
                <a:solidFill>
                  <a:prstClr val="black">
                    <a:lumMod val="75000"/>
                    <a:lumOff val="25000"/>
                  </a:prstClr>
                </a:solidFill>
                <a:latin typeface="Times New Roman"/>
                <a:ea typeface="Calibri"/>
              </a:rPr>
              <a:t>Описание проекта. Перечень информационно-методических материалов).</a:t>
            </a:r>
            <a:endParaRPr lang="ru-RU" dirty="0">
              <a:solidFill>
                <a:prstClr val="black">
                  <a:lumMod val="75000"/>
                  <a:lumOff val="25000"/>
                </a:prstClr>
              </a:solidFill>
              <a:latin typeface="Calibri"/>
              <a:ea typeface="Calibri"/>
              <a:cs typeface="Times New Roman"/>
            </a:endParaRPr>
          </a:p>
          <a:p>
            <a:pPr lvl="0">
              <a:lnSpc>
                <a:spcPct val="115000"/>
              </a:lnSpc>
              <a:spcAft>
                <a:spcPts val="1000"/>
              </a:spcAft>
              <a:buClr>
                <a:srgbClr val="F14124">
                  <a:lumMod val="75000"/>
                </a:srgbClr>
              </a:buClr>
            </a:pPr>
            <a:r>
              <a:rPr lang="ru-RU" dirty="0">
                <a:solidFill>
                  <a:prstClr val="black">
                    <a:lumMod val="75000"/>
                    <a:lumOff val="25000"/>
                  </a:prstClr>
                </a:solidFill>
                <a:latin typeface="Times New Roman"/>
                <a:ea typeface="Calibri"/>
                <a:cs typeface="Times New Roman"/>
              </a:rPr>
              <a:t>Разработан план (дорожная карта) реализации Проекта. (</a:t>
            </a:r>
            <a:r>
              <a:rPr lang="ru-RU" dirty="0">
                <a:solidFill>
                  <a:prstClr val="black">
                    <a:lumMod val="75000"/>
                    <a:lumOff val="25000"/>
                  </a:prstClr>
                </a:solidFill>
                <a:latin typeface="Times New Roman"/>
                <a:ea typeface="Calibri"/>
              </a:rPr>
              <a:t>План (дорожная карта) на странице сайта. Приказ). </a:t>
            </a:r>
            <a:endParaRPr lang="ru-RU" dirty="0">
              <a:solidFill>
                <a:prstClr val="black">
                  <a:lumMod val="75000"/>
                  <a:lumOff val="25000"/>
                </a:prstClr>
              </a:solidFill>
              <a:latin typeface="Calibri"/>
              <a:ea typeface="Calibri"/>
              <a:cs typeface="Times New Roman"/>
            </a:endParaRPr>
          </a:p>
          <a:p>
            <a:pPr lvl="0" algn="just">
              <a:lnSpc>
                <a:spcPct val="115000"/>
              </a:lnSpc>
              <a:spcAft>
                <a:spcPts val="1000"/>
              </a:spcAft>
              <a:buClr>
                <a:srgbClr val="F14124">
                  <a:lumMod val="75000"/>
                </a:srgbClr>
              </a:buClr>
            </a:pPr>
            <a:r>
              <a:rPr lang="ru-RU" dirty="0">
                <a:solidFill>
                  <a:prstClr val="black">
                    <a:lumMod val="75000"/>
                    <a:lumOff val="25000"/>
                  </a:prstClr>
                </a:solidFill>
                <a:latin typeface="Times New Roman"/>
                <a:ea typeface="Calibri"/>
                <a:cs typeface="Times New Roman"/>
              </a:rPr>
              <a:t>Разработаны технические задания в рамках инновационной деятельности.  </a:t>
            </a:r>
            <a:r>
              <a:rPr lang="ru-RU" dirty="0" smtClean="0">
                <a:solidFill>
                  <a:prstClr val="black">
                    <a:lumMod val="75000"/>
                    <a:lumOff val="25000"/>
                  </a:prstClr>
                </a:solidFill>
                <a:latin typeface="Times New Roman"/>
                <a:ea typeface="Calibri"/>
                <a:cs typeface="Times New Roman"/>
              </a:rPr>
              <a:t>(</a:t>
            </a:r>
            <a:r>
              <a:rPr lang="ru-RU" dirty="0">
                <a:solidFill>
                  <a:prstClr val="black">
                    <a:lumMod val="75000"/>
                    <a:lumOff val="25000"/>
                  </a:prstClr>
                </a:solidFill>
                <a:latin typeface="Times New Roman"/>
                <a:ea typeface="Calibri"/>
              </a:rPr>
              <a:t>Образцы технических заданий на странице сайта. Приказ.)</a:t>
            </a:r>
            <a:endParaRPr lang="ru-RU" dirty="0">
              <a:solidFill>
                <a:prstClr val="black">
                  <a:lumMod val="75000"/>
                  <a:lumOff val="25000"/>
                </a:prstClr>
              </a:solidFill>
              <a:latin typeface="Calibri"/>
              <a:ea typeface="Calibri"/>
              <a:cs typeface="Times New Roman"/>
            </a:endParaRPr>
          </a:p>
          <a:p>
            <a:pPr lvl="0">
              <a:buClr>
                <a:srgbClr val="F14124">
                  <a:lumMod val="75000"/>
                </a:srgbClr>
              </a:buClr>
            </a:pPr>
            <a:r>
              <a:rPr lang="ru-RU" dirty="0">
                <a:solidFill>
                  <a:prstClr val="black">
                    <a:lumMod val="75000"/>
                    <a:lumOff val="25000"/>
                  </a:prstClr>
                </a:solidFill>
                <a:latin typeface="Times New Roman"/>
                <a:ea typeface="Calibri"/>
              </a:rPr>
              <a:t>Представлены результаты подготовительного этапа на муниципальном уровне</a:t>
            </a:r>
            <a:r>
              <a:rPr lang="ru-RU" dirty="0" smtClean="0">
                <a:solidFill>
                  <a:prstClr val="black">
                    <a:lumMod val="75000"/>
                    <a:lumOff val="25000"/>
                  </a:prstClr>
                </a:solidFill>
                <a:latin typeface="Times New Roman"/>
                <a:ea typeface="Calibri"/>
              </a:rPr>
              <a:t>.</a:t>
            </a:r>
          </a:p>
          <a:p>
            <a:pPr marL="45720" lvl="0" indent="0" algn="just">
              <a:lnSpc>
                <a:spcPct val="115000"/>
              </a:lnSpc>
              <a:spcBef>
                <a:spcPts val="0"/>
              </a:spcBef>
              <a:spcAft>
                <a:spcPts val="0"/>
              </a:spcAft>
              <a:buClr>
                <a:srgbClr val="F14124">
                  <a:lumMod val="75000"/>
                </a:srgbClr>
              </a:buClr>
              <a:buNone/>
            </a:pPr>
            <a:r>
              <a:rPr lang="ru-RU" dirty="0">
                <a:solidFill>
                  <a:prstClr val="black">
                    <a:lumMod val="75000"/>
                    <a:lumOff val="25000"/>
                  </a:prstClr>
                </a:solidFill>
                <a:latin typeface="Times New Roman"/>
                <a:ea typeface="Calibri"/>
                <a:cs typeface="Times New Roman"/>
              </a:rPr>
              <a:t>Подробная информация </a:t>
            </a:r>
            <a:r>
              <a:rPr lang="ru-RU" dirty="0">
                <a:solidFill>
                  <a:prstClr val="black">
                    <a:lumMod val="75000"/>
                    <a:lumOff val="25000"/>
                  </a:prstClr>
                </a:solidFill>
                <a:latin typeface="Times New Roman" panose="02020603050405020304" pitchFamily="18" charset="0"/>
                <a:ea typeface="Calibri"/>
                <a:cs typeface="Times New Roman" panose="02020603050405020304" pitchFamily="18" charset="0"/>
              </a:rPr>
              <a:t>на </a:t>
            </a:r>
            <a:r>
              <a:rPr lang="ru-RU" dirty="0" smtClean="0">
                <a:solidFill>
                  <a:prstClr val="black">
                    <a:lumMod val="75000"/>
                    <a:lumOff val="25000"/>
                  </a:prstClr>
                </a:solidFill>
                <a:latin typeface="Times New Roman" panose="02020603050405020304" pitchFamily="18" charset="0"/>
                <a:ea typeface="Calibri"/>
                <a:cs typeface="Times New Roman" panose="02020603050405020304" pitchFamily="18" charset="0"/>
              </a:rPr>
              <a:t>сайте: </a:t>
            </a:r>
          </a:p>
          <a:p>
            <a:pPr marL="45720" lvl="0" indent="0" algn="just">
              <a:lnSpc>
                <a:spcPct val="115000"/>
              </a:lnSpc>
              <a:spcBef>
                <a:spcPts val="0"/>
              </a:spcBef>
              <a:spcAft>
                <a:spcPts val="0"/>
              </a:spcAft>
              <a:buClr>
                <a:srgbClr val="F14124">
                  <a:lumMod val="75000"/>
                </a:srgbClr>
              </a:buClr>
              <a:buNone/>
            </a:pPr>
            <a:r>
              <a:rPr lang="ru-RU" u="sng" dirty="0" smtClean="0">
                <a:solidFill>
                  <a:srgbClr val="0000FF"/>
                </a:solidFill>
                <a:latin typeface="Times New Roman"/>
                <a:ea typeface="Calibri"/>
                <a:cs typeface="Times New Roman"/>
                <a:hlinkClick r:id="rId2"/>
              </a:rPr>
              <a:t>http</a:t>
            </a:r>
            <a:r>
              <a:rPr lang="ru-RU" u="sng" dirty="0">
                <a:solidFill>
                  <a:srgbClr val="0000FF"/>
                </a:solidFill>
                <a:latin typeface="Times New Roman"/>
                <a:ea typeface="Calibri"/>
                <a:cs typeface="Times New Roman"/>
                <a:hlinkClick r:id="rId2"/>
              </a:rPr>
              <a:t>://mdou9-bogotol.ucoz.ru/index/innovacionnaja_dejatelnost/0-149</a:t>
            </a:r>
            <a:r>
              <a:rPr lang="ru-RU" dirty="0">
                <a:solidFill>
                  <a:prstClr val="black">
                    <a:lumMod val="75000"/>
                    <a:lumOff val="25000"/>
                  </a:prstClr>
                </a:solidFill>
                <a:latin typeface="Times New Roman"/>
                <a:ea typeface="Calibri"/>
                <a:cs typeface="Times New Roman"/>
              </a:rPr>
              <a:t> </a:t>
            </a:r>
            <a:endParaRPr lang="ru-RU" dirty="0">
              <a:solidFill>
                <a:prstClr val="black">
                  <a:lumMod val="75000"/>
                  <a:lumOff val="25000"/>
                </a:prstClr>
              </a:solidFill>
              <a:latin typeface="Calibri"/>
              <a:ea typeface="Calibri"/>
              <a:cs typeface="Times New Roman"/>
            </a:endParaRPr>
          </a:p>
          <a:p>
            <a:pPr marL="45720" lvl="0" indent="0">
              <a:buClr>
                <a:srgbClr val="F14124">
                  <a:lumMod val="75000"/>
                </a:srgbClr>
              </a:buClr>
              <a:buNone/>
            </a:pPr>
            <a:endParaRPr lang="ru-RU" sz="1700" dirty="0">
              <a:solidFill>
                <a:prstClr val="black">
                  <a:lumMod val="75000"/>
                  <a:lumOff val="25000"/>
                </a:prstClr>
              </a:solidFill>
              <a:latin typeface="Times New Roman"/>
              <a:ea typeface="Calibri"/>
            </a:endParaRPr>
          </a:p>
          <a:p>
            <a:pPr lvl="0" algn="just">
              <a:lnSpc>
                <a:spcPct val="115000"/>
              </a:lnSpc>
              <a:spcAft>
                <a:spcPts val="1000"/>
              </a:spcAft>
              <a:buClr>
                <a:srgbClr val="F14124">
                  <a:lumMod val="75000"/>
                </a:srgbClr>
              </a:buClr>
            </a:pPr>
            <a:endParaRPr lang="ru-RU" sz="1800" dirty="0">
              <a:solidFill>
                <a:prstClr val="black">
                  <a:lumMod val="75000"/>
                  <a:lumOff val="25000"/>
                </a:prstClr>
              </a:solidFill>
              <a:latin typeface="Times New Roman"/>
              <a:ea typeface="Calibri"/>
              <a:cs typeface="Times New Roman"/>
            </a:endParaRPr>
          </a:p>
          <a:p>
            <a:pPr marL="45720" indent="0">
              <a:buNone/>
            </a:pPr>
            <a:endParaRPr lang="ru-RU" dirty="0"/>
          </a:p>
        </p:txBody>
      </p:sp>
    </p:spTree>
    <p:extLst>
      <p:ext uri="{BB962C8B-B14F-4D97-AF65-F5344CB8AC3E}">
        <p14:creationId xmlns:p14="http://schemas.microsoft.com/office/powerpoint/2010/main" val="409951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Злата\Downloads\IMG_20180828_111408.jpg"/>
          <p:cNvPicPr>
            <a:picLocks noGrp="1" noChangeAspect="1" noChangeArrowheads="1"/>
          </p:cNvPicPr>
          <p:nvPr>
            <p:ph sz="quarter" idx="13"/>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340767"/>
            <a:ext cx="3996444" cy="5328593"/>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txBox="1">
            <a:spLocks/>
          </p:cNvSpPr>
          <p:nvPr/>
        </p:nvSpPr>
        <p:spPr>
          <a:xfrm>
            <a:off x="696144" y="260648"/>
            <a:ext cx="7704856" cy="9001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Font typeface="Georgia" pitchFamily="18" charset="0"/>
              <a:buNone/>
            </a:pPr>
            <a:r>
              <a:rPr lang="ru-RU" sz="2600" dirty="0" smtClean="0">
                <a:solidFill>
                  <a:srgbClr val="00B050"/>
                </a:solidFill>
              </a:rPr>
              <a:t>Выступление на городском августовском педагогическом совете</a:t>
            </a:r>
            <a:endParaRPr lang="ru-RU" sz="2600" dirty="0">
              <a:solidFill>
                <a:srgbClr val="00B050"/>
              </a:solidFill>
            </a:endParaRPr>
          </a:p>
        </p:txBody>
      </p:sp>
      <p:pic>
        <p:nvPicPr>
          <p:cNvPr id="1027" name="Picture 3" descr="C:\Users\Злата\Downloads\IMG_20180828_12440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1340768"/>
            <a:ext cx="3996444" cy="5328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7700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64704"/>
            <a:ext cx="8352928" cy="1008112"/>
          </a:xfrm>
        </p:spPr>
        <p:txBody>
          <a:bodyPr/>
          <a:lstStyle/>
          <a:p>
            <a:pPr marL="0" indent="0" algn="ctr">
              <a:buNone/>
            </a:pPr>
            <a:r>
              <a:rPr lang="ru-RU" sz="2600" dirty="0" smtClean="0">
                <a:solidFill>
                  <a:srgbClr val="00B050"/>
                </a:solidFill>
              </a:rPr>
              <a:t>Значимость полученных результатов </a:t>
            </a:r>
            <a:br>
              <a:rPr lang="ru-RU" sz="2600" dirty="0" smtClean="0">
                <a:solidFill>
                  <a:srgbClr val="00B050"/>
                </a:solidFill>
              </a:rPr>
            </a:br>
            <a:r>
              <a:rPr lang="ru-RU" sz="2600" dirty="0" smtClean="0">
                <a:solidFill>
                  <a:srgbClr val="00B050"/>
                </a:solidFill>
              </a:rPr>
              <a:t>и эффектов</a:t>
            </a:r>
            <a:endParaRPr lang="ru-RU" sz="2600" dirty="0">
              <a:solidFill>
                <a:srgbClr val="00B050"/>
              </a:solidFill>
            </a:endParaRPr>
          </a:p>
        </p:txBody>
      </p:sp>
      <p:sp>
        <p:nvSpPr>
          <p:cNvPr id="3" name="Объект 2"/>
          <p:cNvSpPr>
            <a:spLocks noGrp="1"/>
          </p:cNvSpPr>
          <p:nvPr>
            <p:ph sz="quarter" idx="13"/>
          </p:nvPr>
        </p:nvSpPr>
        <p:spPr>
          <a:xfrm>
            <a:off x="1259632" y="2060848"/>
            <a:ext cx="7128792" cy="2520280"/>
          </a:xfrm>
        </p:spPr>
        <p:txBody>
          <a:bodyPr/>
          <a:lstStyle/>
          <a:p>
            <a:pPr marL="45720" indent="0" algn="just">
              <a:buNone/>
            </a:pPr>
            <a:r>
              <a:rPr lang="ru-RU" dirty="0" smtClean="0">
                <a:latin typeface="Times New Roman" panose="02020603050405020304" pitchFamily="18" charset="0"/>
                <a:cs typeface="Times New Roman" panose="02020603050405020304" pitchFamily="18" charset="0"/>
              </a:rPr>
              <a:t>Повысилась рейтинговая оценка дошкольной образовательной организации на муниципальном уровне. На основании предложения органа исполнительной власти города Боготола МБДОУ № 9 включено в Федеральный Реестр «Всероссийская Книга Почета» 2018 года </a:t>
            </a:r>
            <a:r>
              <a:rPr lang="en-US" dirty="0" smtClean="0">
                <a:latin typeface="Times New Roman" panose="02020603050405020304" pitchFamily="18" charset="0"/>
                <a:cs typeface="Times New Roman" panose="02020603050405020304" pitchFamily="18" charset="0"/>
                <a:hlinkClick r:id="rId2"/>
              </a:rPr>
              <a:t>www.kniga-pocheta.ru</a:t>
            </a:r>
            <a:r>
              <a:rPr lang="en-US"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46623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692696"/>
            <a:ext cx="6512511" cy="504056"/>
          </a:xfrm>
        </p:spPr>
        <p:txBody>
          <a:bodyPr/>
          <a:lstStyle/>
          <a:p>
            <a:pPr marL="0" indent="0" algn="ctr">
              <a:buNone/>
            </a:pPr>
            <a:r>
              <a:rPr lang="ru-RU" sz="2800" dirty="0" smtClean="0">
                <a:solidFill>
                  <a:srgbClr val="00B050"/>
                </a:solidFill>
              </a:rPr>
              <a:t>Общие выводы</a:t>
            </a:r>
            <a:endParaRPr lang="ru-RU" sz="2800" dirty="0">
              <a:solidFill>
                <a:srgbClr val="00B050"/>
              </a:solidFill>
            </a:endParaRPr>
          </a:p>
        </p:txBody>
      </p:sp>
      <p:sp>
        <p:nvSpPr>
          <p:cNvPr id="3" name="Объект 2"/>
          <p:cNvSpPr>
            <a:spLocks noGrp="1"/>
          </p:cNvSpPr>
          <p:nvPr>
            <p:ph sz="quarter" idx="13"/>
          </p:nvPr>
        </p:nvSpPr>
        <p:spPr>
          <a:xfrm>
            <a:off x="1115616" y="1484784"/>
            <a:ext cx="7056784" cy="3528392"/>
          </a:xfrm>
        </p:spPr>
        <p:txBody>
          <a:bodyPr>
            <a:normAutofit/>
          </a:bodyPr>
          <a:lstStyle/>
          <a:p>
            <a:pPr marL="45720" indent="0" algn="just">
              <a:buNone/>
            </a:pPr>
            <a:r>
              <a:rPr lang="ru-RU" sz="2000" dirty="0" smtClean="0">
                <a:latin typeface="Times New Roman" panose="02020603050405020304" pitchFamily="18" charset="0"/>
                <a:cs typeface="Times New Roman" panose="02020603050405020304" pitchFamily="18" charset="0"/>
              </a:rPr>
              <a:t>   Развивающая предметно-пространственная среда детского сада для развития инициативности дошкольников заинтересовала другие дошкольные организации после предоставления результатов подготовительного этапа на муниципальном уровне (августовский городской педагогический совет). Поэтому все накопленные материалы, информация по данной теме представлены на сайте МБДОУ № 9. Подготовительно-организационный этап позволил объединить педагогов, детей, родителей, научить работать в коллективе, сотрудничать, планировать свою работу.</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46623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2204864"/>
            <a:ext cx="7272808" cy="1143000"/>
          </a:xfrm>
        </p:spPr>
        <p:txBody>
          <a:bodyPr/>
          <a:lstStyle/>
          <a:p>
            <a:pPr marL="0" indent="0" algn="ctr">
              <a:buNone/>
            </a:pPr>
            <a:r>
              <a:rPr lang="ru-RU" dirty="0" smtClean="0">
                <a:solidFill>
                  <a:srgbClr val="00B050"/>
                </a:solidFill>
              </a:rPr>
              <a:t>СПАСИБО ЗА ВНИМАНИЕ</a:t>
            </a:r>
            <a:endParaRPr lang="ru-RU" dirty="0">
              <a:solidFill>
                <a:srgbClr val="00B050"/>
              </a:solidFill>
            </a:endParaRPr>
          </a:p>
        </p:txBody>
      </p:sp>
    </p:spTree>
    <p:extLst>
      <p:ext uri="{BB962C8B-B14F-4D97-AF65-F5344CB8AC3E}">
        <p14:creationId xmlns:p14="http://schemas.microsoft.com/office/powerpoint/2010/main" val="2883491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330</TotalTime>
  <Words>299</Words>
  <Application>Microsoft Office PowerPoint</Application>
  <PresentationFormat>Экран (4:3)</PresentationFormat>
  <Paragraphs>30</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Воздушный поток</vt:lpstr>
      <vt:lpstr>Результаты подготовительного этапа по проекту «Развивающая предметно-пространственная среда детского сада как условие развития инициативности дошкольников в ходе реализации ФГОС ДО»</vt:lpstr>
      <vt:lpstr>Описание содержания проделанной работы</vt:lpstr>
      <vt:lpstr>Основные результаты за отчетный период</vt:lpstr>
      <vt:lpstr>Презентация PowerPoint</vt:lpstr>
      <vt:lpstr>Значимость полученных результатов  и эффектов</vt:lpstr>
      <vt:lpstr>Общие выводы</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Злата</dc:creator>
  <cp:lastModifiedBy>Злата</cp:lastModifiedBy>
  <cp:revision>20</cp:revision>
  <dcterms:created xsi:type="dcterms:W3CDTF">2018-10-03T04:24:50Z</dcterms:created>
  <dcterms:modified xsi:type="dcterms:W3CDTF">2018-10-05T02:01:05Z</dcterms:modified>
</cp:coreProperties>
</file>