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3" r:id="rId4"/>
    <p:sldId id="279" r:id="rId5"/>
    <p:sldId id="258" r:id="rId6"/>
    <p:sldId id="259" r:id="rId7"/>
    <p:sldId id="282" r:id="rId8"/>
    <p:sldId id="261" r:id="rId9"/>
    <p:sldId id="262" r:id="rId10"/>
    <p:sldId id="267" r:id="rId11"/>
    <p:sldId id="280" r:id="rId12"/>
    <p:sldId id="265" r:id="rId13"/>
    <p:sldId id="276" r:id="rId14"/>
    <p:sldId id="266" r:id="rId15"/>
    <p:sldId id="284" r:id="rId16"/>
    <p:sldId id="270" r:id="rId17"/>
    <p:sldId id="263" r:id="rId18"/>
    <p:sldId id="286" r:id="rId19"/>
    <p:sldId id="272" r:id="rId20"/>
    <p:sldId id="278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535" y="764704"/>
            <a:ext cx="3922441" cy="403244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1E2EA8"/>
                </a:solidFill>
              </a:rPr>
              <a:t>Педагогическая технология «Свободный час» как условие для развития инициативы и самостоятельности дошкольников в ДОУ</a:t>
            </a:r>
            <a:endParaRPr lang="ru-RU" sz="2800" b="1" i="1" dirty="0">
              <a:solidFill>
                <a:srgbClr val="1E2EA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661248"/>
            <a:ext cx="3309803" cy="6125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2018 г.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Злата\Desktop\Desktop\МЕТОДИЧ\ФОТО\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1699"/>
            <a:ext cx="3660862" cy="47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660335"/>
            <a:ext cx="42824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2EA8"/>
                </a:solidFill>
                <a:effectLst/>
              </a:rPr>
              <a:t>Из опыта работы МБДОУ № 9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E2EA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2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82121" y="5180660"/>
            <a:ext cx="32112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Приемная</a:t>
            </a:r>
            <a:endParaRPr lang="ru-RU" b="1" dirty="0"/>
          </a:p>
        </p:txBody>
      </p:sp>
      <p:pic>
        <p:nvPicPr>
          <p:cNvPr id="9" name="Picture 2" descr="C:\Users\Злата\Desktop\Конкурс мы меняемся РППС\501_0903\IMG_9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38210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Злата\Desktop\Конкурс мы меняемся РППС\511_2503\IMG_0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346136" cy="29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мы меняемся\Photo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34" y="-12577"/>
            <a:ext cx="3543858" cy="47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61732" y="5108652"/>
            <a:ext cx="32112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Приемная</a:t>
            </a:r>
            <a:endParaRPr lang="ru-RU" b="1" dirty="0"/>
          </a:p>
        </p:txBody>
      </p:sp>
      <p:pic>
        <p:nvPicPr>
          <p:cNvPr id="7" name="Picture 2" descr="C:\Users\user\Desktop\2\Photo0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26" y="2809258"/>
            <a:ext cx="3060340" cy="40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2\Photo0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71" y="134633"/>
            <a:ext cx="3508806" cy="4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Злата\Desktop\Конкурс мы меняемся РППС\группа Земляничка\Фото33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633"/>
            <a:ext cx="4104457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345638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Спальня</a:t>
            </a:r>
            <a:endParaRPr lang="ru-RU" b="1" dirty="0"/>
          </a:p>
        </p:txBody>
      </p:sp>
      <p:pic>
        <p:nvPicPr>
          <p:cNvPr id="10" name="Picture 2" descr="C:\Users\Злата\Desktop\Конкурс мы меняемся РППС\группа Земляничка\Фото3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52634"/>
            <a:ext cx="4656518" cy="3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2\Photo0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7629" y="2492896"/>
            <a:ext cx="3456383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лата\Desktop\Конкурс мы меняемся РППС\504_1103\IMG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0"/>
            <a:ext cx="428383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Злата\Desktop\Конкурс мы меняемся РППС\504_1103\IMG_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078736" cy="30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Злата\Desktop\Конкурс мы меняемся РППС\501_0903\IMG_9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44" y="3356992"/>
            <a:ext cx="4037057" cy="30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5495" y="1510655"/>
            <a:ext cx="34563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/>
              <a:t>Спокойная зона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718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27784" y="1556792"/>
            <a:ext cx="345638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Рабочая </a:t>
            </a:r>
            <a:br>
              <a:rPr lang="ru-RU" b="1" dirty="0" smtClean="0"/>
            </a:br>
            <a:r>
              <a:rPr lang="ru-RU" b="1" dirty="0" smtClean="0"/>
              <a:t>зона</a:t>
            </a:r>
            <a:endParaRPr lang="ru-RU" b="1" dirty="0"/>
          </a:p>
        </p:txBody>
      </p:sp>
      <p:pic>
        <p:nvPicPr>
          <p:cNvPr id="5" name="Picture 2" descr="C:\Users\user\Desktop\2\Photo0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5165"/>
            <a:ext cx="3028282" cy="40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мы меняемся\Photo0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мы меняемся\Photo0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6071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2\Photo0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49" y="171195"/>
            <a:ext cx="2448272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2\Photo0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63" y="2780928"/>
            <a:ext cx="3024336" cy="38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2\Photo0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мы меняемся\Photo0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лата\Desktop\Конкурс мы меняемся РППС\502_1003\IMG_9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943931" cy="29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0371" y="1484784"/>
            <a:ext cx="345638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Игровая </a:t>
            </a:r>
            <a:br>
              <a:rPr lang="ru-RU" b="1" dirty="0" smtClean="0"/>
            </a:br>
            <a:r>
              <a:rPr lang="ru-RU" b="1" dirty="0" smtClean="0"/>
              <a:t>зона</a:t>
            </a:r>
            <a:endParaRPr lang="ru-RU" b="1" dirty="0"/>
          </a:p>
        </p:txBody>
      </p:sp>
      <p:pic>
        <p:nvPicPr>
          <p:cNvPr id="6" name="Picture 2" descr="C:\Users\Злата\Desktop\Конкурс мы меняемся РППС\502_1003\IMG_9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12" y="-41044"/>
            <a:ext cx="4380105" cy="32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Злата\Desktop\Конкурс мы меняемся РППС\504_1103\IMG_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4" y="2564904"/>
            <a:ext cx="4272334" cy="32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Злата\Desktop\Конкурс мы меняемся РППС\502_1003\IMG_9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027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" y="3192558"/>
            <a:ext cx="392921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982765" cy="29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лата\Downloads\1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7546"/>
            <a:ext cx="4896544" cy="67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0627" y="315683"/>
            <a:ext cx="3387203" cy="936104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Воспитатели – участники игр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pic>
        <p:nvPicPr>
          <p:cNvPr id="2051" name="Picture 3" descr="C:\Users\Злата\Desktop\Конкурс мы меняемся РППС\511_2503\IMG_0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8453"/>
            <a:ext cx="4282664" cy="32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лата\Desktop\Конкурс мы меняемся РППС\511_2503\IMG_0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8" y="1251787"/>
            <a:ext cx="3748462" cy="28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Злата\Desktop\Конкурс мы меняемся РППС\511_2503\IMG_0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45" y="327447"/>
            <a:ext cx="3862935" cy="2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DCIM\511_2503\IMG_0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7" y="4039464"/>
            <a:ext cx="3387203" cy="25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488832" cy="410445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Ребенку доставляет большое удовольствие, если он сам заметил и выяснил себе какое-то явление, и если его рассуждение оказалось действительно верным, точно так же доставляет ему наибольшее удовольствие то, что он сделал сам и достиг без указания других.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                П.Ф. Лесгафт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824338"/>
            <a:ext cx="3240360" cy="576064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Рефлексия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pic>
        <p:nvPicPr>
          <p:cNvPr id="9218" name="Picture 2" descr="C:\Users\Злата\Desktop\Конкурс мы меняемся РППС\510_2403\IMG_0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652432" cy="34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Злата\Desktop\Конкурс мы меняемся РППС\510_2403\IMG_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30" y="-34280"/>
            <a:ext cx="4425544" cy="33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85392"/>
            <a:ext cx="8352928" cy="5472608"/>
          </a:xfrm>
        </p:spPr>
        <p:txBody>
          <a:bodyPr>
            <a:normAutofit fontScale="40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Взрослые </a:t>
            </a:r>
            <a:r>
              <a:rPr lang="ru-RU" sz="3400" dirty="0">
                <a:latin typeface="Times New Roman"/>
              </a:rPr>
              <a:t>не имеют права вмешиваться в свободную деятельность, запрещать или прерывать ее. Они могут только наблюдать, участвовать или помогать по просьбе детей. 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Помните</a:t>
            </a:r>
            <a:r>
              <a:rPr lang="ru-RU" sz="3400" dirty="0">
                <a:latin typeface="Times New Roman"/>
              </a:rPr>
              <a:t>. Свободная деятельность приносит эмоциональный подъем, источником удовольствия является сам процесс деятельности, а не ее результат или ее оценка. 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Свободная </a:t>
            </a:r>
            <a:r>
              <a:rPr lang="ru-RU" sz="3400" dirty="0">
                <a:latin typeface="Times New Roman"/>
              </a:rPr>
              <a:t>деятельность не может подчиняться какой-либо программе, обязательным правилам или строгому плану. 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Игровая </a:t>
            </a:r>
            <a:r>
              <a:rPr lang="ru-RU" sz="3400" dirty="0">
                <a:latin typeface="Times New Roman"/>
              </a:rPr>
              <a:t>среда создается в соответствии с возрастными особенностями, с учетом уровня развития детей. Она должна быть динамичной. Атрибуты расположены в легко доступном для детей месте.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В </a:t>
            </a:r>
            <a:r>
              <a:rPr lang="ru-RU" sz="3400" dirty="0">
                <a:latin typeface="Times New Roman"/>
              </a:rPr>
              <a:t>месте общего сбора, при планировании или рефлексии, выбор позиции «глаза на одном уровне» (присесть на корточки, стульчик). Эта позиция исключает пространственное доминирование педагога и смягчает разницу в физическом росте </a:t>
            </a:r>
            <a:r>
              <a:rPr lang="ru-RU" sz="3400" dirty="0" smtClean="0">
                <a:latin typeface="Times New Roman"/>
              </a:rPr>
              <a:t>ребёнка. Чтобы </a:t>
            </a:r>
            <a:r>
              <a:rPr lang="ru-RU" sz="3400" dirty="0">
                <a:latin typeface="Times New Roman"/>
              </a:rPr>
              <a:t>все участники разговора могли видеть друг </a:t>
            </a:r>
            <a:r>
              <a:rPr lang="ru-RU" sz="3400" dirty="0" smtClean="0">
                <a:latin typeface="Times New Roman"/>
              </a:rPr>
              <a:t>друга, оптимальным </a:t>
            </a:r>
            <a:r>
              <a:rPr lang="ru-RU" sz="3400" dirty="0">
                <a:latin typeface="Times New Roman"/>
              </a:rPr>
              <a:t>для этого является форма круга, тогда сразу же создаётся атмосфера доверия, открытости, равноправия.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Не </a:t>
            </a:r>
            <a:r>
              <a:rPr lang="ru-RU" sz="3400" dirty="0">
                <a:latin typeface="Times New Roman"/>
              </a:rPr>
              <a:t>стоит разговаривать с играющими детьми, находясь далеко от них и повышая при этом голос. Нужно подойти к играющим детям и ни в коем случае не подзывать их к себе.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Избегайте </a:t>
            </a:r>
            <a:r>
              <a:rPr lang="ru-RU" sz="3400" dirty="0">
                <a:latin typeface="Times New Roman"/>
              </a:rPr>
              <a:t>отрицательных оценок</a:t>
            </a:r>
            <a:r>
              <a:rPr lang="ru-RU" sz="3400" dirty="0" smtClean="0">
                <a:latin typeface="Times New Roman"/>
              </a:rPr>
              <a:t>, запретов, окриков, замечаний, </a:t>
            </a:r>
            <a:r>
              <a:rPr lang="ru-RU" sz="3400" dirty="0">
                <a:latin typeface="Times New Roman"/>
              </a:rPr>
              <a:t>суждений типа «ты прав», «ты не прав», «плохо», «хорошо». 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В </a:t>
            </a:r>
            <a:r>
              <a:rPr lang="ru-RU" sz="3400" dirty="0">
                <a:latin typeface="Times New Roman"/>
              </a:rPr>
              <a:t>игровых ситуациях, когда действия ребёнка подвергают опасности его самого или других детей, требуется пресекать такие действия. Поэтому в воспитательных целях любые проступки детей нужно обыгрывать через сюжетно-ролевую игру.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Чтобы </a:t>
            </a:r>
            <a:r>
              <a:rPr lang="ru-RU" sz="3400" dirty="0">
                <a:latin typeface="Times New Roman"/>
              </a:rPr>
              <a:t>ребёнок захотел играть, он, прежде всего, должен почувствовать и увидеть, что вы искренне хотите играть с ним. Поза, жесты, телодвижения, тон и интонация вашего голоса, выражение лица, энергия, которая от вас исходит, выражают ваш интерес к ребёнку и к его игре. Самое важное в игре – это ваше отношение к ней. 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Уважайте </a:t>
            </a:r>
            <a:r>
              <a:rPr lang="ru-RU" sz="3400" dirty="0">
                <a:latin typeface="Times New Roman"/>
              </a:rPr>
              <a:t>мнения и чувства ребёнка. Вступая в диалог с ребёнком, постарайтесь в беседе с ним держать паузу. </a:t>
            </a:r>
            <a:r>
              <a:rPr lang="ru-RU" sz="3400" dirty="0" smtClean="0">
                <a:latin typeface="Times New Roman"/>
              </a:rPr>
              <a:t>Помните - это </a:t>
            </a:r>
            <a:r>
              <a:rPr lang="ru-RU" sz="3400" dirty="0">
                <a:latin typeface="Times New Roman"/>
              </a:rPr>
              <a:t>время принадлежит </a:t>
            </a:r>
            <a:r>
              <a:rPr lang="ru-RU" sz="3400" dirty="0" smtClean="0">
                <a:latin typeface="Times New Roman"/>
              </a:rPr>
              <a:t>ребёнку. У </a:t>
            </a:r>
            <a:r>
              <a:rPr lang="ru-RU" sz="3400" dirty="0">
                <a:latin typeface="Times New Roman"/>
              </a:rPr>
              <a:t>каждого человека есть потребность высказаться, быть выслушанным и понятым. </a:t>
            </a:r>
            <a:endParaRPr lang="ru-RU" sz="3400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403648" y="548680"/>
            <a:ext cx="5796136" cy="75788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Педагогические рекомендации </a:t>
            </a:r>
            <a:b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или правила для воспитателей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14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836712"/>
            <a:ext cx="7467600" cy="936104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entury Schoolbook"/>
              </a:rPr>
              <a:t>Мы рады видеть вас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entury Schoolbook"/>
              </a:rPr>
              <a:t>у нас в гостях!</a:t>
            </a:r>
            <a:endParaRPr lang="ru-RU" sz="4400" b="1" dirty="0">
              <a:solidFill>
                <a:srgbClr val="00B050"/>
              </a:solidFill>
              <a:latin typeface="Century Schoolbook"/>
            </a:endParaRPr>
          </a:p>
        </p:txBody>
      </p:sp>
      <p:pic>
        <p:nvPicPr>
          <p:cNvPr id="8" name="Picture 2" descr="C:\Users\Злата\Desktop\фото 16\IMG_0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9" y="1905000"/>
            <a:ext cx="6853667" cy="43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0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лата\Desktop\Desktop\МЕТОДИЧ\ФОТО\фото 15-16\469_2710\IMG_8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64696" cy="46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23628" y="836712"/>
            <a:ext cx="6696744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Педагогический совет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по преемственности со школой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25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лата\Downloads\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6235"/>
            <a:ext cx="4961552" cy="68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540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ростроенная РППС (в течение первого этапа пилотирования в группах уже была изменена РППС в соответствии с ФГОС ДО);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закрепление в режиме дня времени для свободного часа детей – в первой половине дня с 8.50ч. до 9.50ч. (часть занятий были перенесены во вторую половину дня); </a:t>
            </a:r>
          </a:p>
          <a:p>
            <a:pPr lvl="0">
              <a:buClr>
                <a:srgbClr val="94C600"/>
              </a:buClr>
            </a:pPr>
            <a:r>
              <a:rPr lang="ru-RU" dirty="0">
                <a:solidFill>
                  <a:schemeClr val="tx1"/>
                </a:solidFill>
              </a:rPr>
              <a:t>комплексная роль воспитателя (наблюдение, </a:t>
            </a:r>
            <a:r>
              <a:rPr lang="ru-RU" dirty="0" err="1">
                <a:solidFill>
                  <a:schemeClr val="tx1"/>
                </a:solidFill>
              </a:rPr>
              <a:t>привношение</a:t>
            </a:r>
            <a:r>
              <a:rPr lang="ru-RU" dirty="0">
                <a:solidFill>
                  <a:schemeClr val="tx1"/>
                </a:solidFill>
              </a:rPr>
              <a:t> чего-то нового, воспитатель – участник деятельности наравне с детьми);</a:t>
            </a:r>
          </a:p>
          <a:p>
            <a:pPr lvl="0">
              <a:buClr>
                <a:srgbClr val="94C600"/>
              </a:buClr>
            </a:pPr>
            <a:r>
              <a:rPr lang="ru-RU" dirty="0">
                <a:solidFill>
                  <a:schemeClr val="tx1"/>
                </a:solidFill>
              </a:rPr>
              <a:t>разработка с детьми правил во время свободного часа (договариваться, не бегать, не кричать, не ссориться и т.д.).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8855" y="548680"/>
            <a:ext cx="6696744" cy="576064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Обязательные моменты: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0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лата\Downloads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"/>
            <a:ext cx="49017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лата\Downloads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0081"/>
            <a:ext cx="5905598" cy="81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лата\Desktop\Конкурс мы меняемся РППС\510_2403\IMG_0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096344" cy="41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Злата\Desktop\Конкурс мы меняемся РППС\510_2403\IMG_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55" y="-99392"/>
            <a:ext cx="46083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Злата\Desktop\Конкурс мы меняемся РППС\510_2403\IMG_0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19"/>
            <a:ext cx="3061050" cy="40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Злата\Desktop\Конкурс мы меняемся РППС\510_2403\IMG_0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9" y="2926499"/>
            <a:ext cx="4032321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38884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Место общего сбора</a:t>
            </a:r>
            <a:endParaRPr lang="ru-RU" b="1" dirty="0"/>
          </a:p>
        </p:txBody>
      </p:sp>
      <p:pic>
        <p:nvPicPr>
          <p:cNvPr id="3074" name="Picture 2" descr="C:\Users\Злата\Desktop\Конкурс мы меняемся РППС\510_2403\IMG_0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40968"/>
            <a:ext cx="4124458" cy="30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лата\Desktop\Конкурс мы меняемся РППС\510_2403\IMG_0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97" y="332656"/>
            <a:ext cx="4227686" cy="31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5619" y="4437112"/>
            <a:ext cx="388843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Детский совет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7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2010</TotalTime>
  <Words>555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Педагогическая технология «Свободный час» как условие для развития инициативы и самостоятельности дошкольников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 общего сбора</vt:lpstr>
      <vt:lpstr>Презентация PowerPoint</vt:lpstr>
      <vt:lpstr>Презентация PowerPoint</vt:lpstr>
      <vt:lpstr>Спальня</vt:lpstr>
      <vt:lpstr>Презентация PowerPoint</vt:lpstr>
      <vt:lpstr>Рабочая  зона</vt:lpstr>
      <vt:lpstr>Презентация PowerPoint</vt:lpstr>
      <vt:lpstr>Игровая  зона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рекомендации  или правила для воспитателей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свободной игры как одно из условий развития инициативы и самостоятельности у дошкольников  (из опыта работы МБДОУ № 9                          г. Боготола)</dc:title>
  <dc:creator>Злата</dc:creator>
  <cp:lastModifiedBy>Злата</cp:lastModifiedBy>
  <cp:revision>84</cp:revision>
  <dcterms:created xsi:type="dcterms:W3CDTF">2016-03-24T02:07:40Z</dcterms:created>
  <dcterms:modified xsi:type="dcterms:W3CDTF">2018-04-17T10:38:39Z</dcterms:modified>
</cp:coreProperties>
</file>